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C10CC6B-EC71-4C58-94A0-640CFAB1192C}" type="datetimeFigureOut">
              <a:rPr lang="en-US" smtClean="0"/>
              <a:pPr/>
              <a:t>4/19/2024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362E5E-42F7-4B48-89F6-197D76B9CC54}"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C10CC6B-EC71-4C58-94A0-640CFAB1192C}" type="datetimeFigureOut">
              <a:rPr lang="en-US" smtClean="0"/>
              <a:pPr/>
              <a:t>4/19/2024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362E5E-42F7-4B48-89F6-197D76B9CC5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C10CC6B-EC71-4C58-94A0-640CFAB1192C}" type="datetimeFigureOut">
              <a:rPr lang="en-US" smtClean="0"/>
              <a:pPr/>
              <a:t>4/19/2024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362E5E-42F7-4B48-89F6-197D76B9CC5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C10CC6B-EC71-4C58-94A0-640CFAB1192C}" type="datetimeFigureOut">
              <a:rPr lang="en-US" smtClean="0"/>
              <a:pPr/>
              <a:t>4/19/2024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362E5E-42F7-4B48-89F6-197D76B9CC5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10CC6B-EC71-4C58-94A0-640CFAB1192C}" type="datetimeFigureOut">
              <a:rPr lang="en-US" smtClean="0"/>
              <a:pPr/>
              <a:t>4/19/2024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362E5E-42F7-4B48-89F6-197D76B9CC5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C10CC6B-EC71-4C58-94A0-640CFAB1192C}" type="datetimeFigureOut">
              <a:rPr lang="en-US" smtClean="0"/>
              <a:pPr/>
              <a:t>4/19/2024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B362E5E-42F7-4B48-89F6-197D76B9CC5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C10CC6B-EC71-4C58-94A0-640CFAB1192C}" type="datetimeFigureOut">
              <a:rPr lang="en-US" smtClean="0"/>
              <a:pPr/>
              <a:t>4/19/2024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B362E5E-42F7-4B48-89F6-197D76B9CC5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C10CC6B-EC71-4C58-94A0-640CFAB1192C}" type="datetimeFigureOut">
              <a:rPr lang="en-US" smtClean="0"/>
              <a:pPr/>
              <a:t>4/19/2024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B362E5E-42F7-4B48-89F6-197D76B9CC5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10CC6B-EC71-4C58-94A0-640CFAB1192C}" type="datetimeFigureOut">
              <a:rPr lang="en-US" smtClean="0"/>
              <a:pPr/>
              <a:t>4/19/2024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B362E5E-42F7-4B48-89F6-197D76B9CC5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10CC6B-EC71-4C58-94A0-640CFAB1192C}" type="datetimeFigureOut">
              <a:rPr lang="en-US" smtClean="0"/>
              <a:pPr/>
              <a:t>4/19/2024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B362E5E-42F7-4B48-89F6-197D76B9CC54}"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10CC6B-EC71-4C58-94A0-640CFAB1192C}" type="datetimeFigureOut">
              <a:rPr lang="en-US" smtClean="0"/>
              <a:pPr/>
              <a:t>4/19/2024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B362E5E-42F7-4B48-89F6-197D76B9CC54}"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10CC6B-EC71-4C58-94A0-640CFAB1192C}" type="datetimeFigureOut">
              <a:rPr lang="en-US" smtClean="0"/>
              <a:pPr/>
              <a:t>4/19/2024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362E5E-42F7-4B48-89F6-197D76B9CC54}"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i="1" u="sng" dirty="0" smtClean="0">
                <a:solidFill>
                  <a:srgbClr val="FF0000"/>
                </a:solidFill>
              </a:rPr>
              <a:t># TO </a:t>
            </a:r>
            <a:r>
              <a:rPr lang="en-IN" b="1" i="1" u="sng" dirty="0">
                <a:solidFill>
                  <a:srgbClr val="FF0000"/>
                </a:solidFill>
              </a:rPr>
              <a:t>HELP KEEP THE STORE SECURE </a:t>
            </a:r>
            <a:r>
              <a:rPr lang="en-IN" b="1" i="1" u="sng" dirty="0" smtClean="0">
                <a:solidFill>
                  <a:srgbClr val="FF0000"/>
                </a:solidFill>
              </a:rPr>
              <a:t> -</a:t>
            </a:r>
            <a:endParaRPr lang="en-IN" i="1" dirty="0">
              <a:solidFill>
                <a:srgbClr val="FF0000"/>
              </a:solidFill>
            </a:endParaRPr>
          </a:p>
        </p:txBody>
      </p:sp>
      <p:sp>
        <p:nvSpPr>
          <p:cNvPr id="3" name="Subtitle 2"/>
          <p:cNvSpPr>
            <a:spLocks noGrp="1"/>
          </p:cNvSpPr>
          <p:nvPr>
            <p:ph type="subTitle" idx="1"/>
          </p:nvPr>
        </p:nvSpPr>
        <p:spPr>
          <a:xfrm>
            <a:off x="1371600" y="3886200"/>
            <a:ext cx="6557986" cy="2043130"/>
          </a:xfrm>
        </p:spPr>
        <p:txBody>
          <a:bodyPr>
            <a:normAutofit fontScale="92500"/>
          </a:bodyPr>
          <a:lstStyle/>
          <a:p>
            <a:r>
              <a:rPr lang="en-IN" b="1" u="sng" dirty="0">
                <a:solidFill>
                  <a:schemeClr val="tx2">
                    <a:lumMod val="75000"/>
                  </a:schemeClr>
                </a:solidFill>
              </a:rPr>
              <a:t>Take prompt and suitable action to reduce Security risks as far as possible ,where it is within the limits of his or her responsibility and authority to do </a:t>
            </a:r>
            <a:r>
              <a:rPr lang="en-IN" b="1" u="sng" dirty="0" smtClean="0">
                <a:solidFill>
                  <a:schemeClr val="tx2">
                    <a:lumMod val="75000"/>
                  </a:schemeClr>
                </a:solidFill>
              </a:rPr>
              <a:t>so</a:t>
            </a:r>
            <a:endParaRPr lang="en-IN" dirty="0">
              <a:solidFill>
                <a:schemeClr val="tx2">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IN" b="1" u="sng" dirty="0" smtClean="0">
                <a:solidFill>
                  <a:schemeClr val="accent6">
                    <a:lumMod val="50000"/>
                  </a:schemeClr>
                </a:solidFill>
              </a:rPr>
              <a:t>*Avoiding </a:t>
            </a:r>
            <a:r>
              <a:rPr lang="en-IN" b="1" u="sng" dirty="0">
                <a:solidFill>
                  <a:schemeClr val="accent6">
                    <a:lumMod val="50000"/>
                  </a:schemeClr>
                </a:solidFill>
              </a:rPr>
              <a:t>electrical hazards</a:t>
            </a:r>
            <a:r>
              <a:rPr lang="en-IN" b="1" dirty="0">
                <a:solidFill>
                  <a:schemeClr val="accent6">
                    <a:lumMod val="50000"/>
                  </a:schemeClr>
                </a:solidFill>
              </a:rPr>
              <a:t>: </a:t>
            </a:r>
            <a:r>
              <a:rPr lang="en-IN" dirty="0">
                <a:solidFill>
                  <a:schemeClr val="accent6">
                    <a:lumMod val="50000"/>
                  </a:schemeClr>
                </a:solidFill>
              </a:rPr>
              <a:t>To deal with electrical hazards, the retail workers should inspect the wiring. All electric boxes should be covered. All switch  boxes  and  circuits  should be labelled.</a:t>
            </a:r>
          </a:p>
          <a:p>
            <a:r>
              <a:rPr lang="en-IN" b="1" dirty="0">
                <a:solidFill>
                  <a:srgbClr val="002060"/>
                </a:solidFill>
              </a:rPr>
              <a:t>*</a:t>
            </a:r>
            <a:r>
              <a:rPr lang="en-IN" b="1" u="sng" dirty="0">
                <a:solidFill>
                  <a:srgbClr val="002060"/>
                </a:solidFill>
              </a:rPr>
              <a:t>Avoiding musculoskeletal injuries</a:t>
            </a:r>
            <a:r>
              <a:rPr lang="en-IN" b="1" dirty="0">
                <a:solidFill>
                  <a:srgbClr val="002060"/>
                </a:solidFill>
              </a:rPr>
              <a:t>: </a:t>
            </a:r>
            <a:r>
              <a:rPr lang="en-IN" dirty="0">
                <a:solidFill>
                  <a:srgbClr val="002060"/>
                </a:solidFill>
              </a:rPr>
              <a:t>To deal with musculoskeletal injuries (sprains and strains) it is advised that employees should avoid long periods of repetitive movement, take micro- breaks and change positions. They should avoid awkward positions and use an adjustable chair</a:t>
            </a:r>
            <a:r>
              <a:rPr lang="en-IN" dirty="0"/>
              <a:t>.</a:t>
            </a: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857232"/>
            <a:ext cx="8258204" cy="5268931"/>
          </a:xfrm>
        </p:spPr>
        <p:txBody>
          <a:bodyPr>
            <a:normAutofit fontScale="85000" lnSpcReduction="10000"/>
          </a:bodyPr>
          <a:lstStyle/>
          <a:p>
            <a:r>
              <a:rPr lang="en-IN" b="1" dirty="0">
                <a:solidFill>
                  <a:schemeClr val="accent6">
                    <a:lumMod val="50000"/>
                  </a:schemeClr>
                </a:solidFill>
              </a:rPr>
              <a:t>*</a:t>
            </a:r>
            <a:r>
              <a:rPr lang="en-IN" b="1" u="sng" dirty="0">
                <a:solidFill>
                  <a:schemeClr val="accent6">
                    <a:lumMod val="50000"/>
                  </a:schemeClr>
                </a:solidFill>
              </a:rPr>
              <a:t>Avoiding risks related to lifting</a:t>
            </a:r>
            <a:r>
              <a:rPr lang="en-IN" b="1" dirty="0">
                <a:solidFill>
                  <a:schemeClr val="accent6">
                    <a:lumMod val="50000"/>
                  </a:schemeClr>
                </a:solidFill>
              </a:rPr>
              <a:t>: </a:t>
            </a:r>
            <a:r>
              <a:rPr lang="en-IN" dirty="0">
                <a:solidFill>
                  <a:schemeClr val="accent6">
                    <a:lumMod val="50000"/>
                  </a:schemeClr>
                </a:solidFill>
              </a:rPr>
              <a:t>For preventing injury due to lifting, it is suggested that retail workers lift smaller loads, by planning and adjusting weight distribution ahead of time.</a:t>
            </a:r>
          </a:p>
          <a:p>
            <a:r>
              <a:rPr lang="en-IN" b="1" dirty="0">
                <a:solidFill>
                  <a:srgbClr val="002060"/>
                </a:solidFill>
              </a:rPr>
              <a:t>*</a:t>
            </a:r>
            <a:r>
              <a:rPr lang="en-IN" b="1" u="sng" dirty="0">
                <a:solidFill>
                  <a:srgbClr val="002060"/>
                </a:solidFill>
              </a:rPr>
              <a:t>Avoiding   the   risk   of   slipping</a:t>
            </a:r>
            <a:r>
              <a:rPr lang="en-IN" b="1" dirty="0">
                <a:solidFill>
                  <a:srgbClr val="002060"/>
                </a:solidFill>
              </a:rPr>
              <a:t>:  </a:t>
            </a:r>
            <a:r>
              <a:rPr lang="en-IN" dirty="0">
                <a:solidFill>
                  <a:srgbClr val="002060"/>
                </a:solidFill>
              </a:rPr>
              <a:t>To  avoid  slips it is advised to wear well-fitting, non-slippery footwear. The walkways and  work  areas  should be clear of boxes, and other material. Any spill should be reported to the person  responsible for getting the spill cleaned and placing a floor marker till it is cleaned.</a:t>
            </a:r>
          </a:p>
          <a:p>
            <a:r>
              <a:rPr lang="en-IN" dirty="0">
                <a:solidFill>
                  <a:schemeClr val="accent6">
                    <a:lumMod val="50000"/>
                  </a:schemeClr>
                </a:solidFill>
              </a:rPr>
              <a:t>*</a:t>
            </a:r>
            <a:r>
              <a:rPr lang="en-IN" b="1" u="sng" dirty="0">
                <a:solidFill>
                  <a:schemeClr val="accent6">
                    <a:lumMod val="50000"/>
                  </a:schemeClr>
                </a:solidFill>
              </a:rPr>
              <a:t>Avoiding the risk of falling</a:t>
            </a:r>
            <a:r>
              <a:rPr lang="en-IN" b="1" dirty="0">
                <a:solidFill>
                  <a:schemeClr val="accent6">
                    <a:lumMod val="50000"/>
                  </a:schemeClr>
                </a:solidFill>
              </a:rPr>
              <a:t>: </a:t>
            </a:r>
            <a:r>
              <a:rPr lang="en-IN" dirty="0">
                <a:solidFill>
                  <a:schemeClr val="accent6">
                    <a:lumMod val="50000"/>
                  </a:schemeClr>
                </a:solidFill>
              </a:rPr>
              <a:t>To avoid the risks related to falling from a height it is recommended to use a stepladder rather  than  crate  to  reach high items.</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000108"/>
            <a:ext cx="8186766" cy="5126055"/>
          </a:xfrm>
        </p:spPr>
        <p:txBody>
          <a:bodyPr>
            <a:normAutofit fontScale="85000" lnSpcReduction="20000"/>
          </a:bodyPr>
          <a:lstStyle/>
          <a:p>
            <a:r>
              <a:rPr lang="en-IN" b="1" dirty="0">
                <a:solidFill>
                  <a:srgbClr val="002060"/>
                </a:solidFill>
              </a:rPr>
              <a:t>*</a:t>
            </a:r>
            <a:r>
              <a:rPr lang="en-IN" b="1" u="sng" dirty="0">
                <a:solidFill>
                  <a:srgbClr val="002060"/>
                </a:solidFill>
              </a:rPr>
              <a:t>Avoiding risk related to power tools</a:t>
            </a:r>
            <a:r>
              <a:rPr lang="en-IN" b="1" dirty="0">
                <a:solidFill>
                  <a:srgbClr val="002060"/>
                </a:solidFill>
              </a:rPr>
              <a:t>: </a:t>
            </a:r>
            <a:r>
              <a:rPr lang="en-IN" dirty="0">
                <a:solidFill>
                  <a:srgbClr val="002060"/>
                </a:solidFill>
              </a:rPr>
              <a:t>To avoid risks related to any tool or equipment, if it is operating, it is recommended not to walk until it comes to a complete stop</a:t>
            </a:r>
            <a:r>
              <a:rPr lang="en-IN" dirty="0" smtClean="0">
                <a:solidFill>
                  <a:srgbClr val="002060"/>
                </a:solidFill>
              </a:rPr>
              <a:t>.</a:t>
            </a:r>
            <a:r>
              <a:rPr lang="en-IN" dirty="0">
                <a:solidFill>
                  <a:srgbClr val="002060"/>
                </a:solidFill>
              </a:rPr>
              <a:t> </a:t>
            </a:r>
          </a:p>
          <a:p>
            <a:r>
              <a:rPr lang="en-IN" b="1" dirty="0">
                <a:solidFill>
                  <a:schemeClr val="accent6">
                    <a:lumMod val="50000"/>
                  </a:schemeClr>
                </a:solidFill>
              </a:rPr>
              <a:t>*</a:t>
            </a:r>
            <a:r>
              <a:rPr lang="en-IN" b="1" u="sng" dirty="0">
                <a:solidFill>
                  <a:schemeClr val="accent6">
                    <a:lumMod val="50000"/>
                  </a:schemeClr>
                </a:solidFill>
              </a:rPr>
              <a:t>Avoiding risk of shoplifting and robbery</a:t>
            </a:r>
            <a:r>
              <a:rPr lang="en-IN" b="1" dirty="0">
                <a:solidFill>
                  <a:schemeClr val="accent6">
                    <a:lumMod val="50000"/>
                  </a:schemeClr>
                </a:solidFill>
              </a:rPr>
              <a:t>: </a:t>
            </a:r>
            <a:r>
              <a:rPr lang="en-IN" dirty="0">
                <a:solidFill>
                  <a:schemeClr val="accent6">
                    <a:lumMod val="50000"/>
                  </a:schemeClr>
                </a:solidFill>
              </a:rPr>
              <a:t>It is always advised to put all the equipment related to security and surveillance in place and make sure that notices are placed. The store must be well lit, and a check must be kept on anyone who may be watching the store or loitering in or around it. Keeping a security guard will help avoid risk of robbery and shoplifting.</a:t>
            </a:r>
          </a:p>
          <a:p>
            <a:r>
              <a:rPr lang="en-IN" b="1" dirty="0">
                <a:solidFill>
                  <a:srgbClr val="002060"/>
                </a:solidFill>
              </a:rPr>
              <a:t>*</a:t>
            </a:r>
            <a:r>
              <a:rPr lang="en-IN" b="1" u="sng" dirty="0">
                <a:solidFill>
                  <a:srgbClr val="002060"/>
                </a:solidFill>
              </a:rPr>
              <a:t>Safety data sheets</a:t>
            </a:r>
            <a:r>
              <a:rPr lang="en-IN" b="1" dirty="0">
                <a:solidFill>
                  <a:srgbClr val="002060"/>
                </a:solidFill>
              </a:rPr>
              <a:t>: </a:t>
            </a:r>
            <a:r>
              <a:rPr lang="en-IN" dirty="0">
                <a:solidFill>
                  <a:srgbClr val="002060"/>
                </a:solidFill>
              </a:rPr>
              <a:t>To avoid all the other risks retailers must hand out safety data sheets to their staff or put on the notice board.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071546"/>
            <a:ext cx="8215370" cy="5286412"/>
          </a:xfrm>
        </p:spPr>
        <p:txBody>
          <a:bodyPr>
            <a:normAutofit fontScale="77500" lnSpcReduction="20000"/>
          </a:bodyPr>
          <a:lstStyle/>
          <a:p>
            <a:r>
              <a:rPr lang="en-US" sz="3600" dirty="0">
                <a:solidFill>
                  <a:srgbClr val="002060"/>
                </a:solidFill>
              </a:rPr>
              <a:t>Occupational Health and Safety (OHS) is an area concerned with protecting from the Risk and the safety, health and welfare of people engaged in work or employment.</a:t>
            </a:r>
            <a:endParaRPr lang="en-IN" sz="3600" dirty="0">
              <a:solidFill>
                <a:srgbClr val="002060"/>
              </a:solidFill>
            </a:endParaRPr>
          </a:p>
          <a:p>
            <a:r>
              <a:rPr lang="en-IN" sz="3600" dirty="0">
                <a:solidFill>
                  <a:srgbClr val="002060"/>
                </a:solidFill>
              </a:rPr>
              <a:t>To take prompt and suitable action to reduce Security risks , the following management policies have to be maintained </a:t>
            </a:r>
            <a:r>
              <a:rPr lang="en-IN" sz="3600" dirty="0" smtClean="0">
                <a:solidFill>
                  <a:srgbClr val="002060"/>
                </a:solidFill>
              </a:rPr>
              <a:t>–</a:t>
            </a:r>
          </a:p>
          <a:p>
            <a:endParaRPr lang="en-IN" sz="3600" dirty="0">
              <a:solidFill>
                <a:srgbClr val="002060"/>
              </a:solidFill>
            </a:endParaRPr>
          </a:p>
          <a:p>
            <a:pPr lvl="0"/>
            <a:r>
              <a:rPr lang="en-IN" sz="3600" b="1" u="sng" dirty="0">
                <a:solidFill>
                  <a:srgbClr val="FF0000"/>
                </a:solidFill>
              </a:rPr>
              <a:t>Natural  Crisis  Management </a:t>
            </a:r>
            <a:r>
              <a:rPr lang="en-IN" sz="3600" b="1" u="sng" dirty="0">
                <a:solidFill>
                  <a:srgbClr val="002060"/>
                </a:solidFill>
              </a:rPr>
              <a:t>–</a:t>
            </a:r>
            <a:endParaRPr lang="en-IN" sz="3600" dirty="0">
              <a:solidFill>
                <a:srgbClr val="002060"/>
              </a:solidFill>
            </a:endParaRPr>
          </a:p>
          <a:p>
            <a:r>
              <a:rPr lang="en-IN" sz="3600" dirty="0">
                <a:solidFill>
                  <a:srgbClr val="002060"/>
                </a:solidFill>
              </a:rPr>
              <a:t>(A)The Retailer has to face different crisis situation in a store. They have to manage these situations as smoothly and efficiently as possible. One of the crisis situations arises out of natural disasters like , Earthquake ,Floods, Bad weather ,etc.</a:t>
            </a: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solidFill>
                  <a:srgbClr val="002060"/>
                </a:solidFill>
              </a:rPr>
              <a:t>(B)The Retailer has to develop contingency plans in advance to control the crisis situation arises out of natural disasters. These are discussed in detailed below : </a:t>
            </a:r>
          </a:p>
          <a:p>
            <a:r>
              <a:rPr lang="en-IN" dirty="0">
                <a:solidFill>
                  <a:schemeClr val="accent2">
                    <a:lumMod val="75000"/>
                  </a:schemeClr>
                </a:solidFill>
              </a:rPr>
              <a:t>*The Retailer should clearly mentioned the store policies to all employees relating to handling of situation caused due to natural disasters like earthquake , floods ,etc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IN" dirty="0">
                <a:solidFill>
                  <a:srgbClr val="0070C0"/>
                </a:solidFill>
              </a:rPr>
              <a:t>*The employee should be informed and trained before hand to handle the crisis more quickly and effectively</a:t>
            </a:r>
            <a:r>
              <a:rPr lang="en-IN" dirty="0">
                <a:solidFill>
                  <a:schemeClr val="accent2">
                    <a:lumMod val="75000"/>
                  </a:schemeClr>
                </a:solidFill>
              </a:rPr>
              <a:t>.</a:t>
            </a:r>
          </a:p>
          <a:p>
            <a:r>
              <a:rPr lang="en-IN" dirty="0">
                <a:solidFill>
                  <a:schemeClr val="accent2">
                    <a:lumMod val="75000"/>
                  </a:schemeClr>
                </a:solidFill>
              </a:rPr>
              <a:t>*Providing information to an organisation in crisis situations is critical effective crisis management. The network channel should be clear in order to pass timely information between  different departments of an organization.</a:t>
            </a:r>
          </a:p>
          <a:p>
            <a:r>
              <a:rPr lang="en-IN" dirty="0">
                <a:solidFill>
                  <a:srgbClr val="0070C0"/>
                </a:solidFill>
              </a:rPr>
              <a:t>*Mock rehearsals needs to be done to handle the actual crisis situation smoothly and efficiently.</a:t>
            </a:r>
          </a:p>
          <a:p>
            <a:endParaRPr lang="en-IN" dirty="0">
              <a:solidFill>
                <a:schemeClr val="accent2">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solidFill>
                  <a:schemeClr val="accent2">
                    <a:lumMod val="75000"/>
                  </a:schemeClr>
                </a:solidFill>
              </a:rPr>
              <a:t>*The </a:t>
            </a:r>
            <a:r>
              <a:rPr lang="en-IN" dirty="0">
                <a:solidFill>
                  <a:schemeClr val="accent2">
                    <a:lumMod val="75000"/>
                  </a:schemeClr>
                </a:solidFill>
              </a:rPr>
              <a:t>employees should also know when how to evacuate customers from the store during such methods.</a:t>
            </a:r>
          </a:p>
          <a:p>
            <a:r>
              <a:rPr lang="en-IN" dirty="0">
                <a:solidFill>
                  <a:srgbClr val="0070C0"/>
                </a:solidFill>
              </a:rPr>
              <a:t>*Warning devices needs to be installed in  the store.</a:t>
            </a:r>
          </a:p>
          <a:p>
            <a:r>
              <a:rPr lang="en-IN" dirty="0">
                <a:solidFill>
                  <a:schemeClr val="accent2">
                    <a:lumMod val="75000"/>
                  </a:schemeClr>
                </a:solidFill>
              </a:rPr>
              <a:t>*Shelters and back-up life line series like power ,water ,food , medicines , sewage ,etc. Should be kept as a provision inside the store.</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solidFill>
                  <a:srgbClr val="FF0000"/>
                </a:solidFill>
              </a:rPr>
              <a:t>* Human  </a:t>
            </a:r>
            <a:r>
              <a:rPr lang="en-IN" b="1" u="sng" dirty="0">
                <a:solidFill>
                  <a:srgbClr val="FF0000"/>
                </a:solidFill>
              </a:rPr>
              <a:t>Crisis  Management</a:t>
            </a:r>
            <a:endParaRPr lang="en-IN" dirty="0">
              <a:solidFill>
                <a:srgbClr val="FF0000"/>
              </a:solidFill>
            </a:endParaRPr>
          </a:p>
        </p:txBody>
      </p:sp>
      <p:sp>
        <p:nvSpPr>
          <p:cNvPr id="3" name="Content Placeholder 2"/>
          <p:cNvSpPr>
            <a:spLocks noGrp="1"/>
          </p:cNvSpPr>
          <p:nvPr>
            <p:ph idx="1"/>
          </p:nvPr>
        </p:nvSpPr>
        <p:spPr>
          <a:xfrm>
            <a:off x="457200" y="1600200"/>
            <a:ext cx="8258204" cy="5257800"/>
          </a:xfrm>
        </p:spPr>
        <p:txBody>
          <a:bodyPr/>
          <a:lstStyle/>
          <a:p>
            <a:r>
              <a:rPr lang="en-IN" dirty="0">
                <a:solidFill>
                  <a:srgbClr val="002060"/>
                </a:solidFill>
              </a:rPr>
              <a:t>(A)Human crisis management mean, managing the crisis beforehand arising out of human or man-made disasters like Fire , Riots ,tec</a:t>
            </a:r>
            <a:r>
              <a:rPr lang="en-IN" dirty="0" smtClean="0">
                <a:solidFill>
                  <a:srgbClr val="002060"/>
                </a:solidFill>
              </a:rPr>
              <a:t>.</a:t>
            </a:r>
          </a:p>
          <a:p>
            <a:endParaRPr lang="en-IN" dirty="0">
              <a:solidFill>
                <a:srgbClr val="002060"/>
              </a:solidFill>
            </a:endParaRPr>
          </a:p>
          <a:p>
            <a:r>
              <a:rPr lang="en-IN" dirty="0">
                <a:solidFill>
                  <a:srgbClr val="002060"/>
                </a:solidFill>
              </a:rPr>
              <a:t>(B)In this scenario ,the retailer has to formulate plans and strategies to execute the plans in real crisis situations. These are listed bellow.</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000108"/>
            <a:ext cx="8286808" cy="5357850"/>
          </a:xfrm>
        </p:spPr>
        <p:txBody>
          <a:bodyPr>
            <a:normAutofit/>
          </a:bodyPr>
          <a:lstStyle/>
          <a:p>
            <a:r>
              <a:rPr lang="en-IN" dirty="0">
                <a:solidFill>
                  <a:srgbClr val="002060"/>
                </a:solidFill>
              </a:rPr>
              <a:t>*In case of fire break-out , the employees must to how to put off the fire.</a:t>
            </a:r>
          </a:p>
          <a:p>
            <a:r>
              <a:rPr lang="en-IN" dirty="0">
                <a:solidFill>
                  <a:srgbClr val="002060"/>
                </a:solidFill>
              </a:rPr>
              <a:t>*Proper arrangement of fire fighting equipments like , Fire extinguisher should be kept inside a store. The employees also must know the use of the fire extinguishers properly in a crisis situation.</a:t>
            </a:r>
          </a:p>
          <a:p>
            <a:r>
              <a:rPr lang="en-IN" dirty="0">
                <a:solidFill>
                  <a:srgbClr val="002060"/>
                </a:solidFill>
              </a:rPr>
              <a:t>*The employee should also know to save the goods from fire and riots situation in order to minimize the loss of inventory</a:t>
            </a:r>
            <a:r>
              <a:rPr lang="en-IN" dirty="0"/>
              <a:t>.</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285860"/>
            <a:ext cx="8358246" cy="5072098"/>
          </a:xfrm>
        </p:spPr>
        <p:txBody>
          <a:bodyPr>
            <a:normAutofit fontScale="92500" lnSpcReduction="20000"/>
          </a:bodyPr>
          <a:lstStyle/>
          <a:p>
            <a:r>
              <a:rPr lang="en-IN" dirty="0">
                <a:solidFill>
                  <a:srgbClr val="002060"/>
                </a:solidFill>
              </a:rPr>
              <a:t>*The company should insured all their goods and services in advance to prevent the financial loss of the store .</a:t>
            </a:r>
          </a:p>
          <a:p>
            <a:r>
              <a:rPr lang="en-IN" dirty="0">
                <a:solidFill>
                  <a:srgbClr val="002060"/>
                </a:solidFill>
              </a:rPr>
              <a:t>*During break-out of riots ,the employees should not get panicked easily ,They should handle the situation calmly and try to control the customer inside the store .</a:t>
            </a:r>
          </a:p>
          <a:p>
            <a:r>
              <a:rPr lang="en-IN" dirty="0">
                <a:solidFill>
                  <a:srgbClr val="002060"/>
                </a:solidFill>
              </a:rPr>
              <a:t>*They should co-ordinate and co-operate with each other during a crisis situation.</a:t>
            </a:r>
          </a:p>
          <a:p>
            <a:r>
              <a:rPr lang="en-IN" dirty="0">
                <a:solidFill>
                  <a:srgbClr val="002060"/>
                </a:solidFill>
              </a:rPr>
              <a:t>*The channel for decision making should be made clear. They should clearly mention about giving the authority to a person’s to handle such crisis .</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a:solidFill>
                  <a:srgbClr val="FF0000"/>
                </a:solidFill>
              </a:rPr>
              <a:t>Following are the actions to deal with health and safety risks at retail stores</a:t>
            </a:r>
            <a:endParaRPr lang="en-IN"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r>
              <a:rPr lang="en-IN" b="1" dirty="0">
                <a:solidFill>
                  <a:srgbClr val="002060"/>
                </a:solidFill>
              </a:rPr>
              <a:t>*</a:t>
            </a:r>
            <a:r>
              <a:rPr lang="en-IN" b="1" u="sng" dirty="0">
                <a:solidFill>
                  <a:srgbClr val="002060"/>
                </a:solidFill>
              </a:rPr>
              <a:t>Training</a:t>
            </a:r>
            <a:r>
              <a:rPr lang="en-IN" b="1" dirty="0">
                <a:solidFill>
                  <a:srgbClr val="002060"/>
                </a:solidFill>
              </a:rPr>
              <a:t>: </a:t>
            </a:r>
            <a:r>
              <a:rPr lang="en-IN" dirty="0">
                <a:solidFill>
                  <a:srgbClr val="002060"/>
                </a:solidFill>
              </a:rPr>
              <a:t>Retailer must train employees on how to use personal protective equipments.</a:t>
            </a:r>
          </a:p>
          <a:p>
            <a:r>
              <a:rPr lang="en-IN" b="1" dirty="0">
                <a:solidFill>
                  <a:schemeClr val="accent6">
                    <a:lumMod val="50000"/>
                  </a:schemeClr>
                </a:solidFill>
              </a:rPr>
              <a:t>*</a:t>
            </a:r>
            <a:r>
              <a:rPr lang="en-IN" b="1" u="sng" dirty="0">
                <a:solidFill>
                  <a:schemeClr val="accent6">
                    <a:lumMod val="50000"/>
                  </a:schemeClr>
                </a:solidFill>
              </a:rPr>
              <a:t>Written certification</a:t>
            </a:r>
            <a:r>
              <a:rPr lang="en-IN" b="1" dirty="0">
                <a:solidFill>
                  <a:schemeClr val="accent6">
                    <a:lumMod val="50000"/>
                  </a:schemeClr>
                </a:solidFill>
              </a:rPr>
              <a:t>: </a:t>
            </a:r>
            <a:r>
              <a:rPr lang="en-IN" dirty="0">
                <a:solidFill>
                  <a:schemeClr val="accent6">
                    <a:lumMod val="50000"/>
                  </a:schemeClr>
                </a:solidFill>
              </a:rPr>
              <a:t>It is given to employees as a proof upon acquiring the formal training required to deal with risks. The certificate contains:</a:t>
            </a:r>
          </a:p>
          <a:p>
            <a:pPr lvl="0"/>
            <a:r>
              <a:rPr lang="en-IN" dirty="0">
                <a:solidFill>
                  <a:schemeClr val="accent6">
                    <a:lumMod val="50000"/>
                  </a:schemeClr>
                </a:solidFill>
              </a:rPr>
              <a:t>Name of employee trained</a:t>
            </a:r>
          </a:p>
          <a:p>
            <a:pPr lvl="0"/>
            <a:r>
              <a:rPr lang="en-IN" dirty="0">
                <a:solidFill>
                  <a:schemeClr val="accent6">
                    <a:lumMod val="50000"/>
                  </a:schemeClr>
                </a:solidFill>
              </a:rPr>
              <a:t>Date(s) of training</a:t>
            </a:r>
          </a:p>
          <a:p>
            <a:pPr lvl="0"/>
            <a:r>
              <a:rPr lang="en-IN" dirty="0">
                <a:solidFill>
                  <a:schemeClr val="accent6">
                    <a:lumMod val="50000"/>
                  </a:schemeClr>
                </a:solidFill>
              </a:rPr>
              <a:t>Subject of the certification</a:t>
            </a:r>
          </a:p>
          <a:p>
            <a:r>
              <a:rPr lang="en-IN" b="1" dirty="0">
                <a:solidFill>
                  <a:srgbClr val="002060"/>
                </a:solidFill>
              </a:rPr>
              <a:t>*</a:t>
            </a:r>
            <a:r>
              <a:rPr lang="en-IN" b="1" u="sng" dirty="0">
                <a:solidFill>
                  <a:srgbClr val="002060"/>
                </a:solidFill>
              </a:rPr>
              <a:t>First-aid</a:t>
            </a:r>
            <a:r>
              <a:rPr lang="en-IN" b="1" dirty="0">
                <a:solidFill>
                  <a:srgbClr val="002060"/>
                </a:solidFill>
              </a:rPr>
              <a:t>: </a:t>
            </a:r>
            <a:r>
              <a:rPr lang="en-IN" dirty="0">
                <a:solidFill>
                  <a:srgbClr val="002060"/>
                </a:solidFill>
              </a:rPr>
              <a:t>In case of health emergency at the workplace the injured person should be given immediate attention and first-aid before medical help arrives.</a:t>
            </a:r>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886</Words>
  <Application>Microsoft Office PowerPoint</Application>
  <PresentationFormat>On-screen Show (4:3)</PresentationFormat>
  <Paragraphs>41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TO HELP KEEP THE STORE SECURE  -</vt:lpstr>
      <vt:lpstr>Slide 2</vt:lpstr>
      <vt:lpstr>Slide 3</vt:lpstr>
      <vt:lpstr>Slide 4</vt:lpstr>
      <vt:lpstr>Slide 5</vt:lpstr>
      <vt:lpstr>* Human  Crisis  Management</vt:lpstr>
      <vt:lpstr>Slide 7</vt:lpstr>
      <vt:lpstr>Slide 8</vt:lpstr>
      <vt:lpstr>Following are the actions to deal with health and safety risks at retail stores</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HELP KEEP THE STORE SECURE</dc:title>
  <dc:creator>user</dc:creator>
  <cp:lastModifiedBy>user</cp:lastModifiedBy>
  <cp:revision>6</cp:revision>
  <dcterms:created xsi:type="dcterms:W3CDTF">2024-04-19T09:35:08Z</dcterms:created>
  <dcterms:modified xsi:type="dcterms:W3CDTF">2024-04-19T10:04:08Z</dcterms:modified>
</cp:coreProperties>
</file>